
<file path=[Content_Types].xml><?xml version="1.0" encoding="utf-8"?>
<Types xmlns="http://schemas.openxmlformats.org/package/2006/content-types">
  <Default Extension="png" ContentType="image/png"/>
  <Default Extension="jpg&amp;ehk=n6" ContentType="image/gif"/>
  <Default Extension="jpg&amp;ehk=nRxzvfBDIPbAOl" ContentType="image/jpeg"/>
  <Default Extension="jpg&amp;ehk=b" ContentType="image/jpeg"/>
  <Default Extension="jpeg" ContentType="image/jpeg"/>
  <Default Extension="a" ContentType="image/jpeg"/>
  <Default Extension="rels" ContentType="application/vnd.openxmlformats-package.relationships+xml"/>
  <Default Extension="xml" ContentType="application/xml"/>
  <Default Extension="jpg&amp;ehk=nL5aCr77lmxvBzG3vw" ContentType="image/jpeg"/>
  <Default Extension="jpg&amp;ehk=XZGFCPdWG1yo" ContentType="image/jpeg"/>
  <Default Extension="wdp" ContentType="image/vnd.ms-photo"/>
  <Default Extension="jpg&amp;ehk=BmfvF" ContentType="image/jpeg"/>
  <Default Extension="jpg&amp;ehk=1lafjGw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510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9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201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2262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5624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807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189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516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068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686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35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224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367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90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5039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16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77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C173EC-366D-4FD6-B8DE-C148B8915D0B}" type="datetimeFigureOut">
              <a:rPr lang="en-IE" smtClean="0"/>
              <a:t>25/04/2017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60FA-3C77-424B-8EDD-AFCF3C4AAB6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134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&amp;ehk=b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Bmfv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&amp;ehk=nL5aCr77lmxvBzG3vw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1lafjGw"/><Relationship Id="rId2" Type="http://schemas.openxmlformats.org/officeDocument/2006/relationships/image" Target="../media/image11.jpg&amp;ehk=n6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&amp;ehk=XZGFCPdWG1yo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&amp;ehk=nRxzvfBDIPbAOl"/><Relationship Id="rId5" Type="http://schemas.openxmlformats.org/officeDocument/2006/relationships/image" Target="../media/image15.a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&amp;ehk=1lafjGw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  <p:sp>
        <p:nvSpPr>
          <p:cNvPr id="5" name="Scroll: Horizontal 4"/>
          <p:cNvSpPr/>
          <p:nvPr/>
        </p:nvSpPr>
        <p:spPr>
          <a:xfrm>
            <a:off x="318053" y="1444488"/>
            <a:ext cx="8242852" cy="59634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MODULE 2: 6 TRUTHS OF SELLING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3" y="2439780"/>
            <a:ext cx="3810000" cy="262255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Rectangle: Rounded Corners 7"/>
          <p:cNvSpPr/>
          <p:nvPr/>
        </p:nvSpPr>
        <p:spPr>
          <a:xfrm>
            <a:off x="4439478" y="2173356"/>
            <a:ext cx="7633252" cy="46846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hangingPunct="0"/>
            <a:endParaRPr lang="en-IE" dirty="0"/>
          </a:p>
          <a:p>
            <a:pPr hangingPunct="0"/>
            <a:r>
              <a:rPr lang="en-IE" dirty="0"/>
              <a:t>Here are the six truths that will never, ever change in the world of selling, no matter how much the landscape of sales may change:</a:t>
            </a:r>
          </a:p>
          <a:p>
            <a:pPr hangingPunct="0"/>
            <a:r>
              <a:rPr lang="en-IE" dirty="0"/>
              <a:t> 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Listening is the best personal skill a salesperson can ever master.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Failing to get in front of the real decision maker is a fatal error.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If you can close sales, you’ll never be successful as a salesperson.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Successful selling requires a significant level of skills in time and self-management.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Great salespeople are simultaneously both competitive and resilient.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Sales is all about presence and persuasion.</a:t>
            </a: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651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/>
          <p:cNvSpPr/>
          <p:nvPr/>
        </p:nvSpPr>
        <p:spPr>
          <a:xfrm>
            <a:off x="443948" y="694059"/>
            <a:ext cx="7169426" cy="7156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  <a:p>
            <a:pPr algn="ctr"/>
            <a:r>
              <a:rPr lang="en-IE" b="1" dirty="0"/>
              <a:t>The 9 Sales You Must Make First</a:t>
            </a:r>
            <a:endParaRPr lang="en-IE" dirty="0"/>
          </a:p>
          <a:p>
            <a:pPr algn="ctr"/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1728414"/>
            <a:ext cx="3896140" cy="2711064"/>
          </a:xfrm>
          <a:prstGeom prst="rect">
            <a:avLst/>
          </a:prstGeom>
        </p:spPr>
      </p:pic>
      <p:sp>
        <p:nvSpPr>
          <p:cNvPr id="7" name="Rectangle: Single Corner Rounded 6"/>
          <p:cNvSpPr/>
          <p:nvPr/>
        </p:nvSpPr>
        <p:spPr>
          <a:xfrm>
            <a:off x="4373216" y="1728414"/>
            <a:ext cx="7818783" cy="4871170"/>
          </a:xfrm>
          <a:prstGeom prst="round1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en-IE" dirty="0"/>
              <a:t>Here are the nine specific points on which you must sell yourself before you can expect to sell your product or service to any prospect.</a:t>
            </a:r>
          </a:p>
          <a:p>
            <a:pPr hangingPunct="0"/>
            <a:r>
              <a:rPr lang="en-IE" dirty="0"/>
              <a:t> 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If you’re not sold, no one else will be either.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If you have no prospects, you will fail.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Being trusted is more essential than being liked.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The sale is all in the questions.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Selling is about providing solutions.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You can minimize stalls, objections and delaying strategies.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Closing is not just using closes.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Promise a lot – and deliver even more.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You must master special situations.</a:t>
            </a:r>
          </a:p>
          <a:p>
            <a:pPr algn="ctr"/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4598504"/>
            <a:ext cx="3511827" cy="21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800" b="1" dirty="0"/>
              <a:t>Asking Good Questions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2663687"/>
            <a:ext cx="5252359" cy="337020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E" sz="2000" b="1" dirty="0"/>
              <a:t>Good</a:t>
            </a:r>
            <a:r>
              <a:rPr lang="en-IE" sz="1800" b="1" dirty="0"/>
              <a:t> </a:t>
            </a:r>
            <a:r>
              <a:rPr lang="en-IE" sz="2000" b="1" dirty="0"/>
              <a:t>Listening: Face 2  Face</a:t>
            </a:r>
            <a:endParaRPr lang="en-IE" sz="1800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663687"/>
            <a:ext cx="4395788" cy="3370202"/>
          </a:xfrm>
        </p:spPr>
      </p:pic>
      <p:sp>
        <p:nvSpPr>
          <p:cNvPr id="7" name="Scroll: Horizontal 6"/>
          <p:cNvSpPr/>
          <p:nvPr/>
        </p:nvSpPr>
        <p:spPr>
          <a:xfrm>
            <a:off x="1103312" y="662609"/>
            <a:ext cx="6516688" cy="64935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  <a:p>
            <a:pPr algn="ctr"/>
            <a:r>
              <a:rPr lang="en-IE" b="1" dirty="0"/>
              <a:t>Direct Value Statement</a:t>
            </a:r>
            <a:endParaRPr lang="en-IE" dirty="0"/>
          </a:p>
          <a:p>
            <a:pPr algn="ctr"/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2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  <p:sp>
        <p:nvSpPr>
          <p:cNvPr id="5" name="Scroll: Horizontal 4"/>
          <p:cNvSpPr/>
          <p:nvPr/>
        </p:nvSpPr>
        <p:spPr>
          <a:xfrm>
            <a:off x="887896" y="649357"/>
            <a:ext cx="6586330" cy="6062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What Is Direct Value Statement?</a:t>
            </a:r>
          </a:p>
        </p:txBody>
      </p:sp>
      <p:sp>
        <p:nvSpPr>
          <p:cNvPr id="6" name="Flowchart: Predefined Process 5"/>
          <p:cNvSpPr/>
          <p:nvPr/>
        </p:nvSpPr>
        <p:spPr>
          <a:xfrm>
            <a:off x="3949147" y="1888556"/>
            <a:ext cx="7050157" cy="4492486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en-IE" dirty="0"/>
              <a:t>What are the prospecting situations where you find yourself most often? They can likely be broken into the following categories:</a:t>
            </a:r>
          </a:p>
          <a:p>
            <a:pPr hangingPunct="0"/>
            <a:r>
              <a:rPr lang="en-IE" dirty="0"/>
              <a:t> 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Face-to-face, formally or informally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By telephone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At tradeshows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Through referrals from current customers 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Through referrals from people other than customers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IE" dirty="0"/>
              <a:t>At networking events</a:t>
            </a:r>
          </a:p>
          <a:p>
            <a:pPr hangingPunct="0"/>
            <a:r>
              <a:rPr lang="en-IE" dirty="0"/>
              <a:t> </a:t>
            </a:r>
          </a:p>
          <a:p>
            <a:pPr hangingPunct="0"/>
            <a:r>
              <a:rPr lang="en-IE" dirty="0"/>
              <a:t>In each of these situations you’ll need to know the importance and use of your own, one-of-a-kind Direct Value Statement(DVS).</a:t>
            </a:r>
          </a:p>
          <a:p>
            <a:pPr algn="ctr"/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2" y="1422927"/>
            <a:ext cx="1709532" cy="13602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9" y="2852650"/>
            <a:ext cx="1709532" cy="12821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8" y="4227170"/>
            <a:ext cx="1683026" cy="12592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5578769"/>
            <a:ext cx="1722785" cy="116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35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  <p:sp>
        <p:nvSpPr>
          <p:cNvPr id="3" name="Scroll: Horizontal 2"/>
          <p:cNvSpPr/>
          <p:nvPr/>
        </p:nvSpPr>
        <p:spPr>
          <a:xfrm>
            <a:off x="543339" y="977298"/>
            <a:ext cx="6096000" cy="5565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/>
          </a:p>
          <a:p>
            <a:pPr algn="ctr"/>
            <a:r>
              <a:rPr lang="en-IE" b="1" dirty="0"/>
              <a:t>Sample Direct Value Statement</a:t>
            </a:r>
            <a:endParaRPr lang="en-IE" dirty="0"/>
          </a:p>
          <a:p>
            <a:pPr algn="ctr"/>
            <a:endParaRPr lang="en-IE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3538331" y="1868558"/>
            <a:ext cx="8481392" cy="4625008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en-IE" dirty="0"/>
              <a:t>We assist our clients/customers in the ……………………...industry to reduce personnel costs. We do this by offering screening and assessment services, hiring systems, and retention programs</a:t>
            </a:r>
          </a:p>
          <a:p>
            <a:pPr lvl="0" hangingPunct="0"/>
            <a:r>
              <a:rPr lang="en-IE" dirty="0"/>
              <a:t>We assist ……………………….(customers)……………………………..( industry or occupation) to…………………..(how you help). We do this by ……………………( your solution)</a:t>
            </a:r>
          </a:p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297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50" y="95534"/>
            <a:ext cx="2178597" cy="1160060"/>
          </a:xfrm>
          <a:prstGeom prst="rect">
            <a:avLst/>
          </a:prstGeom>
        </p:spPr>
      </p:pic>
      <p:sp>
        <p:nvSpPr>
          <p:cNvPr id="3" name="Scroll: Horizontal 2"/>
          <p:cNvSpPr/>
          <p:nvPr/>
        </p:nvSpPr>
        <p:spPr>
          <a:xfrm>
            <a:off x="675860" y="95534"/>
            <a:ext cx="7659757" cy="71561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/>
              <a:t>IMPACT Selling System:  6 steps in IMPACT process system</a:t>
            </a:r>
            <a:endParaRPr lang="en-IE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-1" y="1255595"/>
            <a:ext cx="11979965" cy="5602406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hangingPunct="0"/>
            <a:r>
              <a:rPr lang="en-IE" sz="1600" b="1" dirty="0">
                <a:solidFill>
                  <a:schemeClr val="tx1"/>
                </a:solidFill>
              </a:rPr>
              <a:t>Investigate</a:t>
            </a:r>
            <a:r>
              <a:rPr lang="en-IE" sz="1600" dirty="0"/>
              <a:t>: prospecting, positioning, pre-call planning</a:t>
            </a:r>
          </a:p>
          <a:p>
            <a:pPr hangingPunct="0"/>
            <a:r>
              <a:rPr lang="en-IE" sz="1600" b="1" dirty="0">
                <a:solidFill>
                  <a:schemeClr val="tx1"/>
                </a:solidFill>
              </a:rPr>
              <a:t>Objective</a:t>
            </a:r>
            <a:r>
              <a:rPr lang="en-IE" sz="1600" b="1" dirty="0"/>
              <a:t>: </a:t>
            </a:r>
            <a:r>
              <a:rPr lang="en-IE" sz="1600" dirty="0"/>
              <a:t>to pre-call plan, position yourself properly, and gain a face-to-face appointment with a qualified prospect</a:t>
            </a:r>
            <a:r>
              <a:rPr lang="en-IE" sz="1600" b="1" dirty="0"/>
              <a:t> </a:t>
            </a:r>
            <a:endParaRPr lang="en-IE" sz="1600" dirty="0"/>
          </a:p>
          <a:p>
            <a:pPr lvl="0" hangingPunct="0"/>
            <a:r>
              <a:rPr lang="en-IE" sz="1600" b="1" dirty="0">
                <a:solidFill>
                  <a:schemeClr val="tx1"/>
                </a:solidFill>
              </a:rPr>
              <a:t>Meet</a:t>
            </a:r>
            <a:r>
              <a:rPr lang="en-IE" sz="1600" b="1" dirty="0">
                <a:solidFill>
                  <a:schemeClr val="accent2"/>
                </a:solidFill>
              </a:rPr>
              <a:t>: </a:t>
            </a:r>
            <a:r>
              <a:rPr lang="en-IE" sz="1600" dirty="0"/>
              <a:t>building face-to-face trust and rapport</a:t>
            </a:r>
          </a:p>
          <a:p>
            <a:pPr hangingPunct="0"/>
            <a:r>
              <a:rPr lang="en-IE" sz="1600" b="1" dirty="0"/>
              <a:t>Objective: </a:t>
            </a:r>
            <a:r>
              <a:rPr lang="en-IE" sz="1600" dirty="0"/>
              <a:t>to set the face-to-face sales process in motion.</a:t>
            </a:r>
          </a:p>
          <a:p>
            <a:pPr hangingPunct="0"/>
            <a:r>
              <a:rPr lang="en-IE" sz="1600" dirty="0"/>
              <a:t> </a:t>
            </a:r>
          </a:p>
          <a:p>
            <a:pPr lvl="0" hangingPunct="0"/>
            <a:r>
              <a:rPr lang="en-IE" sz="1600" b="1" dirty="0"/>
              <a:t>Probe: </a:t>
            </a:r>
            <a:r>
              <a:rPr lang="en-IE" sz="1600" dirty="0"/>
              <a:t>to have your prospect identify, verbalise, and discuss his/her needs, wants, and desires</a:t>
            </a:r>
          </a:p>
          <a:p>
            <a:pPr hangingPunct="0"/>
            <a:r>
              <a:rPr lang="en-IE" sz="1600" b="1" dirty="0"/>
              <a:t>Objective: </a:t>
            </a:r>
            <a:r>
              <a:rPr lang="en-IE" sz="1600" dirty="0"/>
              <a:t>to determine what, when, how, and why your prospect will buy your product </a:t>
            </a:r>
          </a:p>
          <a:p>
            <a:pPr lvl="0" hangingPunct="0"/>
            <a:r>
              <a:rPr lang="en-IE" sz="1600" b="1" dirty="0"/>
              <a:t>Apply: </a:t>
            </a:r>
            <a:r>
              <a:rPr lang="en-IE" sz="1600" dirty="0"/>
              <a:t>to show your prospect how your product will solve their problem, fill a need, or satisfy a want he or she has verbalized.</a:t>
            </a:r>
          </a:p>
          <a:p>
            <a:pPr hangingPunct="0"/>
            <a:r>
              <a:rPr lang="en-IE" sz="1600" b="1" dirty="0"/>
              <a:t>Objective: </a:t>
            </a:r>
            <a:r>
              <a:rPr lang="en-IE" sz="1600" dirty="0"/>
              <a:t>to recommend and present your product in a way that clearly matches the solution your prospect is trying to achieve.</a:t>
            </a:r>
          </a:p>
          <a:p>
            <a:pPr lvl="0" hangingPunct="0"/>
            <a:r>
              <a:rPr lang="en-IE" sz="1600" b="1" dirty="0"/>
              <a:t>Convince: </a:t>
            </a:r>
            <a:r>
              <a:rPr lang="en-IE" sz="1600" dirty="0"/>
              <a:t>to corroborate your claims.</a:t>
            </a:r>
          </a:p>
          <a:p>
            <a:pPr hangingPunct="0"/>
            <a:r>
              <a:rPr lang="en-IE" sz="1600" b="1" dirty="0"/>
              <a:t>Objective: </a:t>
            </a:r>
            <a:r>
              <a:rPr lang="en-IE" sz="1600" dirty="0"/>
              <a:t>to provide powerful social, statistical, or third-party proof of your claims:</a:t>
            </a:r>
          </a:p>
          <a:p>
            <a:pPr lvl="0" hangingPunct="0"/>
            <a:r>
              <a:rPr lang="en-IE" sz="1600" b="1" dirty="0"/>
              <a:t>Tie it up: </a:t>
            </a:r>
            <a:r>
              <a:rPr lang="en-IE" sz="1600" dirty="0"/>
              <a:t>to finalise the transactions, cement, and reinforce the sale.</a:t>
            </a:r>
          </a:p>
          <a:p>
            <a:pPr hangingPunct="0"/>
            <a:r>
              <a:rPr lang="en-IE" sz="1600" b="1" dirty="0"/>
              <a:t>Objective: to empower your prospect to buy, solidifying the sale, servicing, and vertically integrating the new account.</a:t>
            </a:r>
            <a:endParaRPr lang="en-IE" sz="1600" dirty="0"/>
          </a:p>
          <a:p>
            <a:pPr algn="ctr"/>
            <a:endParaRPr lang="en-IE" dirty="0"/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55393" y="1497495"/>
            <a:ext cx="1733907" cy="132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54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221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Augustin Mamba</dc:creator>
  <cp:lastModifiedBy>IFD HCP DISTRIBUTION LTD</cp:lastModifiedBy>
  <cp:revision>9</cp:revision>
  <dcterms:created xsi:type="dcterms:W3CDTF">2017-04-17T18:59:51Z</dcterms:created>
  <dcterms:modified xsi:type="dcterms:W3CDTF">2017-04-25T16:52:54Z</dcterms:modified>
</cp:coreProperties>
</file>