
<file path=[Content_Types].xml><?xml version="1.0" encoding="utf-8"?>
<Types xmlns="http://schemas.openxmlformats.org/package/2006/content-types">
  <Default Extension="png" ContentType="image/png"/>
  <Default Extension="jpg&amp;ehk=EIo925KInttwUlme6Zuvdg&amp;r=0&amp;pid=OfficeInsert" ContentType="image/jpeg"/>
  <Default Extension="png&amp;ehk=hcogj2q4E1ba" ContentType="image/png"/>
  <Default Extension="jpeg" ContentType="image/jpeg"/>
  <Default Extension="jpg&amp;ehk=" ContentType="image/jpeg"/>
  <Default Extension="rels" ContentType="application/vnd.openxmlformats-package.relationships+xml"/>
  <Default Extension="xml" ContentType="application/xml"/>
  <Default Extension="jpg&amp;ehk=b4QJtx9d6x" ContentType="image/jpeg"/>
  <Default Extension="jpg&amp;ehk=qQ" ContentType="image/jpeg"/>
  <Default Extension="png&amp;ehk=AcIhzCTPbc6XlMpHBw3MpQ&amp;r=0&amp;pid=OfficeInsert" ContentType="image/png"/>
  <Default Extension="jpg&amp;ehk=lOuGfiMkHyIgWWgxMXqZ" ContentType="image/jpeg"/>
  <Default Extension="gif&amp;ehk=QwTIpTqK4l9" ContentType="image/gif"/>
  <Default Extension="jpg&amp;ehk=mDnj" ContentType="image/jpeg"/>
  <Default Extension="jpg&amp;ehk=KD5C70fECyPG" ContentType="image/jpeg"/>
  <Default Extension="png&amp;ehk=ypBonUmRP3TInGUxNRRd1Q&amp;r=0&amp;pid=OfficeInsert"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87"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19443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50EA91-42AF-4DA4-BE87-DE918AAC219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123151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254380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699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384353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354677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341294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1938871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39316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237172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47542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0EA91-42AF-4DA4-BE87-DE918AAC219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234145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0EA91-42AF-4DA4-BE87-DE918AAC2192}"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215478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24609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25B04DD-A8C9-4A3F-82F1-6F46E482E49F}" type="slidenum">
              <a:rPr lang="en-US" smtClean="0"/>
              <a:t>‹#›</a:t>
            </a:fld>
            <a:endParaRPr lang="en-US"/>
          </a:p>
        </p:txBody>
      </p:sp>
      <p:sp>
        <p:nvSpPr>
          <p:cNvPr id="8" name="Rectangle 7"/>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318282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D50EA91-42AF-4DA4-BE87-DE918AAC2192}" type="datetimeFigureOut">
              <a:rPr lang="en-US" smtClean="0"/>
              <a:t>4/17/2017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17373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50EA91-42AF-4DA4-BE87-DE918AAC219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04DD-A8C9-4A3F-82F1-6F46E482E49F}" type="slidenum">
              <a:rPr lang="en-US" smtClean="0"/>
              <a:t>‹#›</a:t>
            </a:fld>
            <a:endParaRPr lang="en-US"/>
          </a:p>
        </p:txBody>
      </p:sp>
    </p:spTree>
    <p:extLst>
      <p:ext uri="{BB962C8B-B14F-4D97-AF65-F5344CB8AC3E}">
        <p14:creationId xmlns:p14="http://schemas.microsoft.com/office/powerpoint/2010/main" val="190705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50EA91-42AF-4DA4-BE87-DE918AAC2192}" type="datetimeFigureOut">
              <a:rPr lang="en-US" smtClean="0"/>
              <a:t>4/17/2017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5B04DD-A8C9-4A3F-82F1-6F46E482E49F}" type="slidenum">
              <a:rPr lang="en-US" smtClean="0"/>
              <a:t>‹#›</a:t>
            </a:fld>
            <a:endParaRPr lang="en-US"/>
          </a:p>
        </p:txBody>
      </p:sp>
    </p:spTree>
    <p:extLst>
      <p:ext uri="{BB962C8B-B14F-4D97-AF65-F5344CB8AC3E}">
        <p14:creationId xmlns:p14="http://schemas.microsoft.com/office/powerpoint/2010/main" val="1820724820"/>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amp;ehk=EIo925KInttwUlme6Zuvdg&amp;r=0&amp;pid=OfficeInsert"/><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amp;ehk=QwTIpTqK4l9"/><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amp;ehk=lOuGfiMkHyIgWWgxMXqZ"/><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amp;ehk=mDnj"/><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amp;ehk="/><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amp;ehk=b4QJtx9d6x"/><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amp;ehk=qQ"/><Relationship Id="rId2" Type="http://schemas.openxmlformats.org/officeDocument/2006/relationships/image" Target="../media/image10.png&amp;ehk=ypBonUmRP3TInGUxNRRd1Q&amp;r=0&amp;pid=OfficeInsert"/><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amp;ehk=hcogj2q4E1ba"/><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amp;ehk=KD5C70fECy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amp;ehk=AcIhzCTPbc6XlMpHBw3MpQ&amp;r=0&amp;pid=OfficeInsert"/><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3429001" y="1"/>
            <a:ext cx="6858002" cy="6858000"/>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TextBox 2"/>
          <p:cNvSpPr txBox="1"/>
          <p:nvPr/>
        </p:nvSpPr>
        <p:spPr>
          <a:xfrm flipH="1">
            <a:off x="3429001" y="1252194"/>
            <a:ext cx="7315200" cy="523220"/>
          </a:xfrm>
          <a:prstGeom prst="rect">
            <a:avLst/>
          </a:prstGeom>
          <a:noFill/>
        </p:spPr>
        <p:txBody>
          <a:bodyPr wrap="square" rtlCol="0" anchor="ctr">
            <a:spAutoFit/>
          </a:bodyPr>
          <a:lstStyle/>
          <a:p>
            <a:r>
              <a:rPr lang="en-US" sz="2800" b="1" dirty="0">
                <a:solidFill>
                  <a:schemeClr val="accent2"/>
                </a:solidFill>
              </a:rPr>
              <a:t>The 12 Realities of Selling</a:t>
            </a:r>
          </a:p>
        </p:txBody>
      </p:sp>
      <p:sp>
        <p:nvSpPr>
          <p:cNvPr id="4" name="TextBox 3"/>
          <p:cNvSpPr txBox="1"/>
          <p:nvPr/>
        </p:nvSpPr>
        <p:spPr>
          <a:xfrm flipH="1">
            <a:off x="3417121" y="2054069"/>
            <a:ext cx="7490231" cy="523220"/>
          </a:xfrm>
          <a:prstGeom prst="rect">
            <a:avLst/>
          </a:prstGeom>
          <a:noFill/>
        </p:spPr>
        <p:txBody>
          <a:bodyPr wrap="square" rtlCol="0" anchor="ctr">
            <a:spAutoFit/>
          </a:bodyPr>
          <a:lstStyle/>
          <a:p>
            <a:r>
              <a:rPr lang="en-US" sz="2800" b="1" dirty="0">
                <a:solidFill>
                  <a:schemeClr val="accent2"/>
                </a:solidFill>
              </a:rPr>
              <a:t>Six Truths of Selling</a:t>
            </a:r>
          </a:p>
        </p:txBody>
      </p:sp>
      <p:sp>
        <p:nvSpPr>
          <p:cNvPr id="5" name="TextBox 4"/>
          <p:cNvSpPr txBox="1"/>
          <p:nvPr/>
        </p:nvSpPr>
        <p:spPr>
          <a:xfrm flipH="1">
            <a:off x="3417121" y="2982970"/>
            <a:ext cx="7315200" cy="523220"/>
          </a:xfrm>
          <a:prstGeom prst="rect">
            <a:avLst/>
          </a:prstGeom>
          <a:noFill/>
        </p:spPr>
        <p:txBody>
          <a:bodyPr wrap="square" rtlCol="0" anchor="ctr">
            <a:spAutoFit/>
          </a:bodyPr>
          <a:lstStyle/>
          <a:p>
            <a:r>
              <a:rPr lang="en-US" sz="2800" b="1" dirty="0">
                <a:solidFill>
                  <a:schemeClr val="accent2"/>
                </a:solidFill>
              </a:rPr>
              <a:t>9 Sales You Must Make First</a:t>
            </a:r>
          </a:p>
        </p:txBody>
      </p:sp>
      <p:sp>
        <p:nvSpPr>
          <p:cNvPr id="6" name="TextBox 5"/>
          <p:cNvSpPr txBox="1"/>
          <p:nvPr/>
        </p:nvSpPr>
        <p:spPr>
          <a:xfrm flipH="1">
            <a:off x="3510576" y="3851491"/>
            <a:ext cx="7315200" cy="523220"/>
          </a:xfrm>
          <a:prstGeom prst="rect">
            <a:avLst/>
          </a:prstGeom>
          <a:noFill/>
        </p:spPr>
        <p:txBody>
          <a:bodyPr wrap="square" rtlCol="0" anchor="ctr">
            <a:spAutoFit/>
          </a:bodyPr>
          <a:lstStyle/>
          <a:p>
            <a:r>
              <a:rPr lang="en-US" sz="2800" b="1" dirty="0">
                <a:solidFill>
                  <a:schemeClr val="accent2"/>
                </a:solidFill>
              </a:rPr>
              <a:t>Direct Value Statement</a:t>
            </a:r>
          </a:p>
        </p:txBody>
      </p:sp>
      <p:sp>
        <p:nvSpPr>
          <p:cNvPr id="7" name="Oval 6"/>
          <p:cNvSpPr/>
          <p:nvPr/>
        </p:nvSpPr>
        <p:spPr>
          <a:xfrm>
            <a:off x="2189000" y="1357941"/>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189000" y="2204143"/>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188587" y="3040083"/>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158833" y="3957238"/>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Arc 10"/>
          <p:cNvSpPr/>
          <p:nvPr/>
        </p:nvSpPr>
        <p:spPr>
          <a:xfrm>
            <a:off x="-1524000" y="1905000"/>
            <a:ext cx="3048000" cy="3048000"/>
          </a:xfrm>
          <a:prstGeom prst="arc">
            <a:avLst>
              <a:gd name="adj1" fmla="val 16200000"/>
              <a:gd name="adj2" fmla="val 5359794"/>
            </a:avLst>
          </a:prstGeom>
          <a:solidFill>
            <a:srgbClr val="0000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4"/>
          <p:cNvGrpSpPr/>
          <p:nvPr/>
        </p:nvGrpSpPr>
        <p:grpSpPr>
          <a:xfrm rot="5400000">
            <a:off x="-3159714" y="1243641"/>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itle 14"/>
          <p:cNvSpPr>
            <a:spLocks noGrp="1"/>
          </p:cNvSpPr>
          <p:nvPr>
            <p:ph type="title"/>
          </p:nvPr>
        </p:nvSpPr>
        <p:spPr>
          <a:xfrm>
            <a:off x="891770" y="207767"/>
            <a:ext cx="9404723" cy="815797"/>
          </a:xfrm>
        </p:spPr>
        <p:txBody>
          <a:bodyPr/>
          <a:lstStyle/>
          <a:p>
            <a:pPr algn="ctr"/>
            <a:r>
              <a:rPr lang="en-IE" b="1" dirty="0">
                <a:solidFill>
                  <a:schemeClr val="bg2">
                    <a:lumMod val="60000"/>
                    <a:lumOff val="40000"/>
                  </a:schemeClr>
                </a:solidFill>
              </a:rPr>
              <a:t>Sales training</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1305" y="-33861"/>
            <a:ext cx="2178597" cy="1391802"/>
          </a:xfrm>
          <a:prstGeom prst="rect">
            <a:avLst/>
          </a:prstGeom>
        </p:spPr>
      </p:pic>
    </p:spTree>
    <p:extLst>
      <p:ext uri="{BB962C8B-B14F-4D97-AF65-F5344CB8AC3E}">
        <p14:creationId xmlns:p14="http://schemas.microsoft.com/office/powerpoint/2010/main" val="325145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16" y="2988860"/>
            <a:ext cx="4149198" cy="2702256"/>
          </a:xfrm>
        </p:spPr>
      </p:pic>
      <p:sp>
        <p:nvSpPr>
          <p:cNvPr id="4" name="Scroll: Horizontal 3"/>
          <p:cNvSpPr/>
          <p:nvPr/>
        </p:nvSpPr>
        <p:spPr>
          <a:xfrm>
            <a:off x="518616" y="1255594"/>
            <a:ext cx="8325134" cy="57320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9. Prospects Will Try to Make Your Product a Commodity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750" y="95534"/>
            <a:ext cx="2178597" cy="1160060"/>
          </a:xfrm>
          <a:prstGeom prst="rect">
            <a:avLst/>
          </a:prstGeom>
        </p:spPr>
      </p:pic>
      <p:sp>
        <p:nvSpPr>
          <p:cNvPr id="9" name="Rectangle: Single Corner Rounded 8"/>
          <p:cNvSpPr/>
          <p:nvPr/>
        </p:nvSpPr>
        <p:spPr>
          <a:xfrm>
            <a:off x="4490115" y="2456598"/>
            <a:ext cx="7083188" cy="3903259"/>
          </a:xfrm>
          <a:prstGeom prst="round1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Why will they do that? Because in the world of commoditisation, price always rules. Prospects are always trying to get the best price. Therefore, if they can reduce whatever product or service you sell to being a commodity, they’ll win! To do that, you must know exactly what, when, and how to deal with it. You need to be prepared to handle “ I can get the same thing down the street”- handle it well=</a:t>
            </a:r>
          </a:p>
          <a:p>
            <a:pPr hangingPunct="0"/>
            <a:r>
              <a:rPr lang="en-IE" dirty="0"/>
              <a:t> </a:t>
            </a:r>
          </a:p>
          <a:p>
            <a:pPr hangingPunct="0"/>
            <a:r>
              <a:rPr lang="en-IE" b="1" dirty="0"/>
              <a:t>NINTH REALITY</a:t>
            </a:r>
            <a:endParaRPr lang="en-IE" dirty="0"/>
          </a:p>
          <a:p>
            <a:pPr algn="ctr"/>
            <a:endParaRPr lang="en-IE" dirty="0"/>
          </a:p>
        </p:txBody>
      </p:sp>
    </p:spTree>
    <p:extLst>
      <p:ext uri="{BB962C8B-B14F-4D97-AF65-F5344CB8AC3E}">
        <p14:creationId xmlns:p14="http://schemas.microsoft.com/office/powerpoint/2010/main" val="355468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50" y="95534"/>
            <a:ext cx="2178597" cy="1160060"/>
          </a:xfrm>
          <a:prstGeom prst="rect">
            <a:avLst/>
          </a:prstGeom>
        </p:spPr>
      </p:pic>
      <p:sp>
        <p:nvSpPr>
          <p:cNvPr id="3" name="Scroll: Horizontal 2"/>
          <p:cNvSpPr/>
          <p:nvPr/>
        </p:nvSpPr>
        <p:spPr>
          <a:xfrm>
            <a:off x="1514902" y="1460311"/>
            <a:ext cx="7055892" cy="55955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a:p>
            <a:pPr algn="ctr"/>
            <a:r>
              <a:rPr lang="en-IE" dirty="0"/>
              <a:t>10. Prospects Will Want the Price Before You Want to Give It</a:t>
            </a:r>
          </a:p>
          <a:p>
            <a:pPr algn="ctr"/>
            <a:endParaRPr lang="en-I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30" y="3053686"/>
            <a:ext cx="3775880" cy="2831910"/>
          </a:xfrm>
          <a:prstGeom prst="rect">
            <a:avLst/>
          </a:prstGeom>
        </p:spPr>
      </p:pic>
      <p:sp>
        <p:nvSpPr>
          <p:cNvPr id="6" name="Rectangle: Top Corners Rounded 5"/>
          <p:cNvSpPr/>
          <p:nvPr/>
        </p:nvSpPr>
        <p:spPr>
          <a:xfrm>
            <a:off x="4335439" y="2347415"/>
            <a:ext cx="7483522" cy="424445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Premature price questions are far more the rule than the exception. And, once you offer a price either verbally or in writing, that is likely the only thing your prospect will remember about your product or service!</a:t>
            </a:r>
          </a:p>
          <a:p>
            <a:pPr hangingPunct="0"/>
            <a:r>
              <a:rPr lang="en-IE" dirty="0"/>
              <a:t>If you offer it too soon you will not have created value. Why? Because you have not shown how you can satisfy a want, fulfil a need, solve a problem, or resolve an issue.</a:t>
            </a:r>
          </a:p>
          <a:p>
            <a:pPr hangingPunct="0"/>
            <a:r>
              <a:rPr lang="en-IE" dirty="0"/>
              <a:t>On the other hand, if you withhold too long or too clumsily, you’ll run risk of alienating your prospect and creating an adversarial relationship=  </a:t>
            </a:r>
            <a:r>
              <a:rPr lang="en-IE" b="1" dirty="0"/>
              <a:t>TENTH REALITY</a:t>
            </a:r>
          </a:p>
          <a:p>
            <a:pPr algn="ctr"/>
            <a:endParaRPr lang="en-IE" dirty="0"/>
          </a:p>
        </p:txBody>
      </p:sp>
    </p:spTree>
    <p:extLst>
      <p:ext uri="{BB962C8B-B14F-4D97-AF65-F5344CB8AC3E}">
        <p14:creationId xmlns:p14="http://schemas.microsoft.com/office/powerpoint/2010/main" val="369557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50" y="95534"/>
            <a:ext cx="2178597" cy="1160060"/>
          </a:xfrm>
          <a:prstGeom prst="rect">
            <a:avLst/>
          </a:prstGeom>
        </p:spPr>
      </p:pic>
      <p:sp>
        <p:nvSpPr>
          <p:cNvPr id="3" name="Scroll: Horizontal 2"/>
          <p:cNvSpPr/>
          <p:nvPr/>
        </p:nvSpPr>
        <p:spPr>
          <a:xfrm>
            <a:off x="641445" y="1473958"/>
            <a:ext cx="7956645" cy="6141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hangingPunct="0"/>
            <a:endParaRPr lang="en-IE" dirty="0"/>
          </a:p>
          <a:p>
            <a:pPr lvl="0" hangingPunct="0"/>
            <a:endParaRPr lang="en-IE" dirty="0"/>
          </a:p>
          <a:p>
            <a:pPr lvl="0" hangingPunct="0"/>
            <a:r>
              <a:rPr lang="en-IE" dirty="0"/>
              <a:t>11. Establish the Value or It’s All About Price</a:t>
            </a:r>
          </a:p>
          <a:p>
            <a:pPr hangingPunct="0"/>
            <a:r>
              <a:rPr lang="en-IE" dirty="0"/>
              <a:t> </a:t>
            </a:r>
          </a:p>
          <a:p>
            <a:pPr algn="ctr"/>
            <a:endParaRPr lang="en-I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73" y="2664554"/>
            <a:ext cx="3769156" cy="37691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46" y="3384688"/>
            <a:ext cx="3916908" cy="2879636"/>
          </a:xfrm>
          <a:prstGeom prst="rect">
            <a:avLst/>
          </a:prstGeom>
        </p:spPr>
      </p:pic>
      <p:sp>
        <p:nvSpPr>
          <p:cNvPr id="8" name="Rectangle: Rounded Corners 7"/>
          <p:cNvSpPr/>
          <p:nvPr/>
        </p:nvSpPr>
        <p:spPr>
          <a:xfrm>
            <a:off x="4612943" y="2811439"/>
            <a:ext cx="7287905" cy="3622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Salesperson (including you) cannot presume that prospects perceive, understand, and comprehend the value of any offering without having it first interpreted for them. Price is such a dominant factor in today’s crowded marketplace that the value you deliver must be so clear in the mind of the buyer that it supersedes his or her drive to seek a progressively lower and lower price=</a:t>
            </a:r>
          </a:p>
          <a:p>
            <a:pPr hangingPunct="0"/>
            <a:r>
              <a:rPr lang="en-IE" dirty="0"/>
              <a:t> </a:t>
            </a:r>
          </a:p>
          <a:p>
            <a:pPr hangingPunct="0"/>
            <a:r>
              <a:rPr lang="en-IE" b="1" dirty="0"/>
              <a:t>ELEVENTH REALITY</a:t>
            </a:r>
            <a:endParaRPr lang="en-IE" dirty="0"/>
          </a:p>
          <a:p>
            <a:pPr algn="ctr"/>
            <a:endParaRPr lang="en-IE" dirty="0"/>
          </a:p>
        </p:txBody>
      </p:sp>
    </p:spTree>
    <p:extLst>
      <p:ext uri="{BB962C8B-B14F-4D97-AF65-F5344CB8AC3E}">
        <p14:creationId xmlns:p14="http://schemas.microsoft.com/office/powerpoint/2010/main" val="409027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50" y="95534"/>
            <a:ext cx="2178597" cy="1160060"/>
          </a:xfrm>
          <a:prstGeom prst="rect">
            <a:avLst/>
          </a:prstGeom>
        </p:spPr>
      </p:pic>
      <p:sp>
        <p:nvSpPr>
          <p:cNvPr id="3" name="Scroll: Horizontal 2"/>
          <p:cNvSpPr/>
          <p:nvPr/>
        </p:nvSpPr>
        <p:spPr>
          <a:xfrm>
            <a:off x="1310185" y="1637731"/>
            <a:ext cx="7670042" cy="54591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12. Relationship Has Changed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60" y="2764810"/>
            <a:ext cx="2721590" cy="2721590"/>
          </a:xfrm>
          <a:prstGeom prst="rect">
            <a:avLst/>
          </a:prstGeom>
        </p:spPr>
      </p:pic>
      <p:sp>
        <p:nvSpPr>
          <p:cNvPr id="7" name="Rectangle: Rounded Corners 6"/>
          <p:cNvSpPr/>
          <p:nvPr/>
        </p:nvSpPr>
        <p:spPr>
          <a:xfrm>
            <a:off x="3603009" y="2764810"/>
            <a:ext cx="8134066" cy="3595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Customers are not as loyal as they used to be. Couple of that with younger and younger buyers coming into the marketplace who have learned to define relationships in terms of text messaging and internet communications and the impending changes promise to be cataclysmic for the unprepared. </a:t>
            </a:r>
          </a:p>
          <a:p>
            <a:pPr hangingPunct="0"/>
            <a:r>
              <a:rPr lang="en-IE" dirty="0"/>
              <a:t>Those factors, the constant pressure to compare prices, and services into the marketplace on a wholesale basis all merge to tell us that the terrain that defines relationships has truly been transformed forever= </a:t>
            </a:r>
            <a:r>
              <a:rPr lang="en-IE" b="1" dirty="0"/>
              <a:t>TWELVETH REALITY</a:t>
            </a:r>
            <a:endParaRPr lang="en-IE" dirty="0"/>
          </a:p>
          <a:p>
            <a:pPr algn="ctr"/>
            <a:endParaRPr lang="en-IE" dirty="0"/>
          </a:p>
        </p:txBody>
      </p:sp>
    </p:spTree>
    <p:extLst>
      <p:ext uri="{BB962C8B-B14F-4D97-AF65-F5344CB8AC3E}">
        <p14:creationId xmlns:p14="http://schemas.microsoft.com/office/powerpoint/2010/main" val="228709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50" y="95534"/>
            <a:ext cx="2178597" cy="1160060"/>
          </a:xfrm>
          <a:prstGeom prst="rect">
            <a:avLst/>
          </a:prstGeom>
        </p:spPr>
      </p:pic>
      <p:sp>
        <p:nvSpPr>
          <p:cNvPr id="3" name="Scroll: Horizontal 2"/>
          <p:cNvSpPr/>
          <p:nvPr/>
        </p:nvSpPr>
        <p:spPr>
          <a:xfrm>
            <a:off x="532263" y="941696"/>
            <a:ext cx="7560859" cy="99628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t>CONCLUSION</a:t>
            </a:r>
          </a:p>
        </p:txBody>
      </p:sp>
      <p:sp>
        <p:nvSpPr>
          <p:cNvPr id="4" name="Flowchart: Multidocument 3"/>
          <p:cNvSpPr/>
          <p:nvPr/>
        </p:nvSpPr>
        <p:spPr>
          <a:xfrm>
            <a:off x="1337481" y="2279176"/>
            <a:ext cx="9853683" cy="4578824"/>
          </a:xfrm>
          <a:prstGeom prst="flowChartMulti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hangingPunct="0"/>
            <a:r>
              <a:rPr lang="en-IE" dirty="0"/>
              <a:t>Understanding these realities mean that your fundamental philosophy of sales may need to be modified, as well as the very words, exact phrases, and specific utterances that you have been using. Now let’s talk about 6 truths of selling</a:t>
            </a:r>
          </a:p>
        </p:txBody>
      </p:sp>
    </p:spTree>
    <p:extLst>
      <p:ext uri="{BB962C8B-B14F-4D97-AF65-F5344CB8AC3E}">
        <p14:creationId xmlns:p14="http://schemas.microsoft.com/office/powerpoint/2010/main" val="11615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4202" y="33867"/>
            <a:ext cx="2178597" cy="1391802"/>
          </a:xfrm>
          <a:prstGeom prst="rect">
            <a:avLst/>
          </a:prstGeom>
        </p:spPr>
      </p:pic>
      <p:sp>
        <p:nvSpPr>
          <p:cNvPr id="7" name="TextBox 6"/>
          <p:cNvSpPr txBox="1"/>
          <p:nvPr/>
        </p:nvSpPr>
        <p:spPr>
          <a:xfrm>
            <a:off x="3316405" y="468158"/>
            <a:ext cx="5382263" cy="954107"/>
          </a:xfrm>
          <a:prstGeom prst="rect">
            <a:avLst/>
          </a:prstGeom>
          <a:noFill/>
        </p:spPr>
        <p:txBody>
          <a:bodyPr wrap="square" rtlCol="0">
            <a:spAutoFit/>
          </a:bodyPr>
          <a:lstStyle/>
          <a:p>
            <a:r>
              <a:rPr lang="en-IE" sz="2800" b="1" dirty="0">
                <a:solidFill>
                  <a:schemeClr val="accent2"/>
                </a:solidFill>
              </a:rPr>
              <a:t>Module I. The 12 Realities of Selling</a:t>
            </a:r>
            <a:endParaRPr lang="en-IE" b="1" dirty="0">
              <a:solidFill>
                <a:schemeClr val="accent2"/>
              </a:solidFill>
            </a:endParaRPr>
          </a:p>
        </p:txBody>
      </p:sp>
      <p:sp>
        <p:nvSpPr>
          <p:cNvPr id="8" name="Scroll: Horizontal 7"/>
          <p:cNvSpPr/>
          <p:nvPr/>
        </p:nvSpPr>
        <p:spPr>
          <a:xfrm>
            <a:off x="1364776" y="1665027"/>
            <a:ext cx="9034818" cy="62779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1. The secret to selling is always in the continuous act of prospecting </a:t>
            </a:r>
          </a:p>
        </p:txBody>
      </p:sp>
      <p:sp>
        <p:nvSpPr>
          <p:cNvPr id="9" name="Arrow: Right 8"/>
          <p:cNvSpPr/>
          <p:nvPr/>
        </p:nvSpPr>
        <p:spPr>
          <a:xfrm>
            <a:off x="996287" y="2702257"/>
            <a:ext cx="491319" cy="2183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p>
        </p:txBody>
      </p:sp>
      <p:sp>
        <p:nvSpPr>
          <p:cNvPr id="10" name="Scroll: Horizontal 9"/>
          <p:cNvSpPr/>
          <p:nvPr/>
        </p:nvSpPr>
        <p:spPr>
          <a:xfrm>
            <a:off x="2006220" y="2292824"/>
            <a:ext cx="8529851" cy="3111689"/>
          </a:xfrm>
          <a:prstGeom prst="horizontalScroll">
            <a:avLst/>
          </a:prstGeom>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hangingPunct="0"/>
            <a:r>
              <a:rPr lang="en-IE" dirty="0"/>
              <a:t>Most salespeople fail because they lack a sufficient supply of qualified prospects. This means that you </a:t>
            </a:r>
          </a:p>
          <a:p>
            <a:pPr hangingPunct="0"/>
            <a:r>
              <a:rPr lang="en-IE" dirty="0"/>
              <a:t>“consistently, intelligently, and capably prospect for business no matter how long you have been selling”, it never stops; sales is always all about prospecting = </a:t>
            </a:r>
            <a:r>
              <a:rPr lang="en-IE" b="1" dirty="0"/>
              <a:t>FIRST REALITY</a:t>
            </a:r>
          </a:p>
          <a:p>
            <a:pPr algn="ctr"/>
            <a:endParaRPr lang="en-IE" dirty="0"/>
          </a:p>
        </p:txBody>
      </p:sp>
    </p:spTree>
    <p:extLst>
      <p:ext uri="{BB962C8B-B14F-4D97-AF65-F5344CB8AC3E}">
        <p14:creationId xmlns:p14="http://schemas.microsoft.com/office/powerpoint/2010/main" val="353453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p:cNvSpPr/>
          <p:nvPr/>
        </p:nvSpPr>
        <p:spPr>
          <a:xfrm>
            <a:off x="409431" y="675565"/>
            <a:ext cx="8393374" cy="15149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2. To sell successfully, You Must Be in Front of a Qualified Prospect When he /she is ready to buy, not when you need to make a sale = </a:t>
            </a:r>
            <a:r>
              <a:rPr lang="en-IE" b="1" dirty="0"/>
              <a:t>SECOND REALITY</a:t>
            </a:r>
          </a:p>
          <a:p>
            <a:pPr lvl="0" hangingPunct="0"/>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7647" y="272955"/>
            <a:ext cx="2178597" cy="11600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5" y="2620370"/>
            <a:ext cx="3706807" cy="2538484"/>
          </a:xfrm>
          <a:prstGeom prst="rect">
            <a:avLst/>
          </a:prstGeom>
        </p:spPr>
      </p:pic>
      <p:sp>
        <p:nvSpPr>
          <p:cNvPr id="7" name="TextBox 6"/>
          <p:cNvSpPr txBox="1"/>
          <p:nvPr/>
        </p:nvSpPr>
        <p:spPr>
          <a:xfrm>
            <a:off x="3998793" y="2511188"/>
            <a:ext cx="7902055" cy="3139321"/>
          </a:xfrm>
          <a:prstGeom prst="rect">
            <a:avLst/>
          </a:prstGeom>
          <a:noFill/>
        </p:spPr>
        <p:txBody>
          <a:bodyPr wrap="square" rtlCol="0">
            <a:spAutoFit/>
          </a:bodyPr>
          <a:lstStyle/>
          <a:p>
            <a:r>
              <a:rPr lang="en-IE" dirty="0"/>
              <a:t>It is about being the best and most viable available option among many that prospects seek when it comes time for them to make a purchase decision. There is a fundamental truth that they will make their buying decision on their time schedule, not yours. A major part of that secret is to invest your time intelligently and wisely. Don’t waste your time with unqualified prospects.  You need to identify the most promising prospects expediently and efficiently fast and move beyond those who are not qualified= </a:t>
            </a:r>
            <a:r>
              <a:rPr lang="en-IE" b="1" dirty="0"/>
              <a:t>YOUR REAL ASSET IS TIME AND YOUR ONLY REAL ADVANTAGE IS HOW YOU INVEST YOUR TIME AND WITH WHOM YOU INVEST</a:t>
            </a:r>
            <a:endParaRPr lang="en-IE" dirty="0"/>
          </a:p>
          <a:p>
            <a:endParaRPr lang="en-IE" dirty="0"/>
          </a:p>
        </p:txBody>
      </p:sp>
    </p:spTree>
    <p:extLst>
      <p:ext uri="{BB962C8B-B14F-4D97-AF65-F5344CB8AC3E}">
        <p14:creationId xmlns:p14="http://schemas.microsoft.com/office/powerpoint/2010/main" val="209407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
        <p:nvSpPr>
          <p:cNvPr id="3" name="Scroll: Horizontal 2"/>
          <p:cNvSpPr/>
          <p:nvPr/>
        </p:nvSpPr>
        <p:spPr>
          <a:xfrm>
            <a:off x="668740" y="1583140"/>
            <a:ext cx="7697338" cy="84616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3. You Must Position Yourself Correctly</a:t>
            </a:r>
            <a:endParaRPr lang="en-IE" dirty="0"/>
          </a:p>
          <a:p>
            <a:pPr algn="ctr"/>
            <a:endParaRPr lang="en-IE" dirty="0"/>
          </a:p>
        </p:txBody>
      </p:sp>
      <p:sp>
        <p:nvSpPr>
          <p:cNvPr id="4" name="TextBox 3"/>
          <p:cNvSpPr txBox="1"/>
          <p:nvPr/>
        </p:nvSpPr>
        <p:spPr>
          <a:xfrm>
            <a:off x="805218" y="2866031"/>
            <a:ext cx="10067002" cy="923330"/>
          </a:xfrm>
          <a:prstGeom prst="rect">
            <a:avLst/>
          </a:prstGeom>
          <a:noFill/>
        </p:spPr>
        <p:txBody>
          <a:bodyPr wrap="square" rtlCol="0">
            <a:spAutoFit/>
          </a:bodyPr>
          <a:lstStyle/>
          <a:p>
            <a:pPr hangingPunct="0"/>
            <a:r>
              <a:rPr lang="en-IE" dirty="0"/>
              <a:t>You must position yourself, your organisation and your product in the mind of your buyer. You must DIFFERENTIATE what you do and how you do it from the rest of the pack=</a:t>
            </a:r>
          </a:p>
          <a:p>
            <a:pPr hangingPunct="0"/>
            <a:r>
              <a:rPr lang="en-IE" b="1" dirty="0"/>
              <a:t>THIRD REALITY</a:t>
            </a:r>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18" y="3943752"/>
            <a:ext cx="4286250" cy="2857500"/>
          </a:xfrm>
          <a:prstGeom prst="rect">
            <a:avLst/>
          </a:prstGeom>
        </p:spPr>
      </p:pic>
      <p:sp>
        <p:nvSpPr>
          <p:cNvPr id="7" name="Rectangle: Single Corner Rounded 6"/>
          <p:cNvSpPr/>
          <p:nvPr/>
        </p:nvSpPr>
        <p:spPr>
          <a:xfrm>
            <a:off x="5503460" y="3589361"/>
            <a:ext cx="5459104" cy="25201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Arrow: Right 7"/>
          <p:cNvSpPr/>
          <p:nvPr/>
        </p:nvSpPr>
        <p:spPr>
          <a:xfrm>
            <a:off x="6353033" y="4119264"/>
            <a:ext cx="4026090" cy="51861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t>Short story about your company</a:t>
            </a:r>
          </a:p>
        </p:txBody>
      </p:sp>
      <p:sp>
        <p:nvSpPr>
          <p:cNvPr id="9" name="Arrow: Right 8"/>
          <p:cNvSpPr/>
          <p:nvPr/>
        </p:nvSpPr>
        <p:spPr>
          <a:xfrm>
            <a:off x="6619165" y="4662816"/>
            <a:ext cx="3759958" cy="54591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t>What is your product/service?</a:t>
            </a:r>
          </a:p>
        </p:txBody>
      </p:sp>
      <p:sp>
        <p:nvSpPr>
          <p:cNvPr id="10" name="Arrow: Right 9"/>
          <p:cNvSpPr/>
          <p:nvPr/>
        </p:nvSpPr>
        <p:spPr>
          <a:xfrm>
            <a:off x="5936776" y="5233664"/>
            <a:ext cx="4935444" cy="90075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t>What makes you different here come your USPs</a:t>
            </a:r>
          </a:p>
        </p:txBody>
      </p:sp>
    </p:spTree>
    <p:extLst>
      <p:ext uri="{BB962C8B-B14F-4D97-AF65-F5344CB8AC3E}">
        <p14:creationId xmlns:p14="http://schemas.microsoft.com/office/powerpoint/2010/main" val="193471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5892" y="1940190"/>
            <a:ext cx="4395787" cy="1711723"/>
          </a:xfrm>
        </p:spPr>
      </p:pic>
      <p:sp>
        <p:nvSpPr>
          <p:cNvPr id="5" name="Text Placeholder 4"/>
          <p:cNvSpPr>
            <a:spLocks noGrp="1"/>
          </p:cNvSpPr>
          <p:nvPr>
            <p:ph type="body" sz="quarter" idx="3"/>
          </p:nvPr>
        </p:nvSpPr>
        <p:spPr/>
        <p:txBody>
          <a:bodyPr/>
          <a:lstStyle/>
          <a:p>
            <a:r>
              <a:rPr lang="en-IE" dirty="0"/>
              <a:t>How to fix it?</a:t>
            </a:r>
          </a:p>
        </p:txBody>
      </p:sp>
      <p:pic>
        <p:nvPicPr>
          <p:cNvPr id="14"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978243" y="1746913"/>
            <a:ext cx="1905000" cy="19050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
        <p:nvSpPr>
          <p:cNvPr id="10" name="Scroll: Horizontal 9"/>
          <p:cNvSpPr/>
          <p:nvPr/>
        </p:nvSpPr>
        <p:spPr>
          <a:xfrm>
            <a:off x="491319" y="846161"/>
            <a:ext cx="7328848" cy="9007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4. There Is Less Margin for Error</a:t>
            </a:r>
            <a:endParaRPr lang="en-IE" dirty="0"/>
          </a:p>
          <a:p>
            <a:pPr algn="ctr"/>
            <a:endParaRPr lang="en-IE" dirty="0"/>
          </a:p>
        </p:txBody>
      </p:sp>
      <p:sp>
        <p:nvSpPr>
          <p:cNvPr id="15" name="Rectangle: Single Corner Rounded 14"/>
          <p:cNvSpPr/>
          <p:nvPr/>
        </p:nvSpPr>
        <p:spPr>
          <a:xfrm>
            <a:off x="441049" y="3971500"/>
            <a:ext cx="11405207" cy="2593074"/>
          </a:xfrm>
          <a:prstGeom prst="round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You must always show up on time, fully prepared, equipped with thorough knowledge of your prospects, what they are trying to solve, how they function, how and why they make decisions, and much, much more. The essential point is all prospects have many options from which to choose and you are among those choices.</a:t>
            </a:r>
          </a:p>
          <a:p>
            <a:pPr hangingPunct="0"/>
            <a:r>
              <a:rPr lang="en-IE" dirty="0"/>
              <a:t>Therefore, you must not only be quick on your feet, but also have the SKILLS to apply your product or service, know exactly how to impart that knowledge to your prospect, and know how you can leverage his or her understanding of it to your best advantage= </a:t>
            </a:r>
            <a:r>
              <a:rPr lang="en-IE" b="1" dirty="0"/>
              <a:t>FOURTH REALITY</a:t>
            </a:r>
            <a:endParaRPr lang="en-IE" dirty="0"/>
          </a:p>
          <a:p>
            <a:pPr algn="ctr"/>
            <a:endParaRPr lang="en-IE" dirty="0"/>
          </a:p>
        </p:txBody>
      </p:sp>
    </p:spTree>
    <p:extLst>
      <p:ext uri="{BB962C8B-B14F-4D97-AF65-F5344CB8AC3E}">
        <p14:creationId xmlns:p14="http://schemas.microsoft.com/office/powerpoint/2010/main" val="316466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59" y="3580879"/>
            <a:ext cx="3011488" cy="3011488"/>
          </a:xfrm>
        </p:spPr>
      </p:pic>
      <p:sp>
        <p:nvSpPr>
          <p:cNvPr id="6" name="Scroll: Horizontal 5"/>
          <p:cNvSpPr/>
          <p:nvPr/>
        </p:nvSpPr>
        <p:spPr>
          <a:xfrm>
            <a:off x="409433" y="1337480"/>
            <a:ext cx="8993874" cy="6960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5. Prospect Must Believe You Have Something  Important  To Say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
        <p:nvSpPr>
          <p:cNvPr id="8" name="Rectangle: Single Corner Rounded 7"/>
          <p:cNvSpPr/>
          <p:nvPr/>
        </p:nvSpPr>
        <p:spPr>
          <a:xfrm>
            <a:off x="3712191" y="3796909"/>
            <a:ext cx="8284191" cy="2579427"/>
          </a:xfrm>
          <a:prstGeom prst="round1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Prospect will grant appointments only to salesperson whom they perceive as having something important to say to them. Coming across as desperate or ill prepared will do nothing to help you maximize on this principle. On the other hand, knowing what to say, when to say it and precisely how to position yourself will allow you to put it on your side=</a:t>
            </a:r>
          </a:p>
          <a:p>
            <a:pPr hangingPunct="0"/>
            <a:r>
              <a:rPr lang="en-IE" dirty="0"/>
              <a:t> </a:t>
            </a:r>
          </a:p>
          <a:p>
            <a:pPr hangingPunct="0"/>
            <a:r>
              <a:rPr lang="en-IE" b="1" dirty="0"/>
              <a:t>FIFTH REALITY</a:t>
            </a:r>
            <a:endParaRPr lang="en-IE" dirty="0"/>
          </a:p>
          <a:p>
            <a:pPr algn="ctr"/>
            <a:endParaRPr lang="en-IE" dirty="0"/>
          </a:p>
        </p:txBody>
      </p:sp>
    </p:spTree>
    <p:extLst>
      <p:ext uri="{BB962C8B-B14F-4D97-AF65-F5344CB8AC3E}">
        <p14:creationId xmlns:p14="http://schemas.microsoft.com/office/powerpoint/2010/main" val="13406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603" y="2424541"/>
            <a:ext cx="3203703" cy="2068812"/>
          </a:xfrm>
        </p:spPr>
      </p:pic>
      <p:sp>
        <p:nvSpPr>
          <p:cNvPr id="4" name="Scroll: Horizontal 3"/>
          <p:cNvSpPr/>
          <p:nvPr/>
        </p:nvSpPr>
        <p:spPr>
          <a:xfrm>
            <a:off x="559559" y="1323833"/>
            <a:ext cx="8011236" cy="5868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6. Being Trusted Is More Important Than Being Liked </a:t>
            </a:r>
            <a:endParaRPr lang="en-I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
        <p:nvSpPr>
          <p:cNvPr id="8" name="Rectangle: Single Corner Rounded 7"/>
          <p:cNvSpPr/>
          <p:nvPr/>
        </p:nvSpPr>
        <p:spPr>
          <a:xfrm>
            <a:off x="4558352" y="2197291"/>
            <a:ext cx="7287905" cy="2702256"/>
          </a:xfrm>
          <a:prstGeom prst="round1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All in all, a salesperson who is trustworthy and knows exactly how to demonstrate and communicate that trustworthiness in the very first transactional interaction with a prospect will outperform one who is just a smooth-talking flash in the pan at every turn= </a:t>
            </a:r>
            <a:r>
              <a:rPr lang="en-IE" b="1" dirty="0"/>
              <a:t>SIXTH REALITY</a:t>
            </a:r>
          </a:p>
          <a:p>
            <a:pPr algn="ctr"/>
            <a:endParaRPr lang="en-IE" dirty="0"/>
          </a:p>
        </p:txBody>
      </p:sp>
    </p:spTree>
    <p:extLst>
      <p:ext uri="{BB962C8B-B14F-4D97-AF65-F5344CB8AC3E}">
        <p14:creationId xmlns:p14="http://schemas.microsoft.com/office/powerpoint/2010/main" val="403563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4017" y="2060575"/>
            <a:ext cx="2794378" cy="4195763"/>
          </a:xfrm>
        </p:spPr>
      </p:pic>
      <p:sp>
        <p:nvSpPr>
          <p:cNvPr id="5" name="Scroll: Horizontal 4"/>
          <p:cNvSpPr/>
          <p:nvPr/>
        </p:nvSpPr>
        <p:spPr>
          <a:xfrm>
            <a:off x="846161" y="1282890"/>
            <a:ext cx="8270543" cy="61414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7. </a:t>
            </a:r>
            <a:r>
              <a:rPr lang="en-IE" b="1" dirty="0"/>
              <a:t>Prospects Are Busy </a:t>
            </a:r>
          </a:p>
        </p:txBody>
      </p:sp>
      <p:sp>
        <p:nvSpPr>
          <p:cNvPr id="8" name="Rectangle: Single Corner Rounded 7"/>
          <p:cNvSpPr/>
          <p:nvPr/>
        </p:nvSpPr>
        <p:spPr>
          <a:xfrm>
            <a:off x="4981433" y="2060575"/>
            <a:ext cx="6701051" cy="2246217"/>
          </a:xfrm>
          <a:prstGeom prst="round1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You need to know exactly how to get to the point of your presentation with the greatest speed of efficiency. To move from small talk to positive, effective sales talk with confidence, trust, and ease. KEEP IT SIMPLE  ( </a:t>
            </a:r>
            <a:r>
              <a:rPr lang="en-IE" b="1" dirty="0"/>
              <a:t>KIS)=</a:t>
            </a:r>
            <a:endParaRPr lang="en-IE" dirty="0"/>
          </a:p>
          <a:p>
            <a:pPr hangingPunct="0"/>
            <a:r>
              <a:rPr lang="en-IE" b="1" dirty="0"/>
              <a:t> SEVENTH REALITY</a:t>
            </a:r>
            <a:endParaRPr lang="en-IE" dirty="0"/>
          </a:p>
          <a:p>
            <a:pPr algn="ctr"/>
            <a:endParaRPr lang="en-IE"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Tree>
    <p:extLst>
      <p:ext uri="{BB962C8B-B14F-4D97-AF65-F5344CB8AC3E}">
        <p14:creationId xmlns:p14="http://schemas.microsoft.com/office/powerpoint/2010/main" val="289771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063" y="2320119"/>
            <a:ext cx="3479800" cy="2852382"/>
          </a:xfrm>
        </p:spPr>
      </p:pic>
      <p:sp>
        <p:nvSpPr>
          <p:cNvPr id="4" name="Scroll: Horizontal 3"/>
          <p:cNvSpPr/>
          <p:nvPr/>
        </p:nvSpPr>
        <p:spPr>
          <a:xfrm>
            <a:off x="750626" y="1214651"/>
            <a:ext cx="7874759" cy="55955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8. Prospects Will Buy to Solve Their Problems, Not Yours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623" y="122830"/>
            <a:ext cx="2178597" cy="1160060"/>
          </a:xfrm>
          <a:prstGeom prst="rect">
            <a:avLst/>
          </a:prstGeom>
        </p:spPr>
      </p:pic>
      <p:sp>
        <p:nvSpPr>
          <p:cNvPr id="8" name="Rectangle: Single Corner Rounded 7"/>
          <p:cNvSpPr/>
          <p:nvPr/>
        </p:nvSpPr>
        <p:spPr>
          <a:xfrm>
            <a:off x="3862316" y="2169994"/>
            <a:ext cx="7956645" cy="4339988"/>
          </a:xfrm>
          <a:prstGeom prst="round1Rect">
            <a:avLst/>
          </a:prstGeom>
          <a:scene3d>
            <a:camera prst="orthographicFront"/>
            <a:lightRig rig="threePt" dir="t"/>
          </a:scene3d>
          <a:sp3d extrusionH="76200">
            <a:bevelT w="152400" h="50800" prst="softRound"/>
            <a:extrusionClr>
              <a:schemeClr val="bg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IE" dirty="0"/>
              <a:t>To make a sale, earn a commission, win a contest, earn bonus, keep your job, pay your bills, get a promotion, or look good to other people.</a:t>
            </a:r>
          </a:p>
          <a:p>
            <a:pPr hangingPunct="0"/>
            <a:r>
              <a:rPr lang="en-IE" dirty="0"/>
              <a:t>The trust is that none of these have anything to do with their problem! What might be their problem?</a:t>
            </a:r>
          </a:p>
          <a:p>
            <a:pPr marL="285750" lvl="0" indent="-285750" hangingPunct="0">
              <a:buFont typeface="Wingdings" panose="05000000000000000000" pitchFamily="2" charset="2"/>
              <a:buChar char="q"/>
            </a:pPr>
            <a:r>
              <a:rPr lang="en-IE" dirty="0"/>
              <a:t>To achieve greatest efficiency</a:t>
            </a:r>
          </a:p>
          <a:p>
            <a:pPr marL="285750" lvl="0" indent="-285750" hangingPunct="0">
              <a:buFont typeface="Wingdings" panose="05000000000000000000" pitchFamily="2" charset="2"/>
              <a:buChar char="q"/>
            </a:pPr>
            <a:r>
              <a:rPr lang="en-IE" dirty="0"/>
              <a:t>Make money or a profit,</a:t>
            </a:r>
          </a:p>
          <a:p>
            <a:pPr marL="285750" lvl="0" indent="-285750" hangingPunct="0">
              <a:buFont typeface="Wingdings" panose="05000000000000000000" pitchFamily="2" charset="2"/>
              <a:buChar char="q"/>
            </a:pPr>
            <a:r>
              <a:rPr lang="en-IE" dirty="0"/>
              <a:t>Keep their job,</a:t>
            </a:r>
          </a:p>
          <a:p>
            <a:pPr marL="285750" lvl="0" indent="-285750" hangingPunct="0">
              <a:buFont typeface="Wingdings" panose="05000000000000000000" pitchFamily="2" charset="2"/>
              <a:buChar char="q"/>
            </a:pPr>
            <a:r>
              <a:rPr lang="en-IE" dirty="0"/>
              <a:t>Fix something that’s broken,</a:t>
            </a:r>
          </a:p>
          <a:p>
            <a:pPr marL="285750" lvl="0" indent="-285750" hangingPunct="0">
              <a:buFont typeface="Wingdings" panose="05000000000000000000" pitchFamily="2" charset="2"/>
              <a:buChar char="q"/>
            </a:pPr>
            <a:r>
              <a:rPr lang="en-IE" dirty="0"/>
              <a:t>Enhance their organisation or,</a:t>
            </a:r>
          </a:p>
          <a:p>
            <a:pPr marL="285750" lvl="0" indent="-285750" hangingPunct="0">
              <a:buFont typeface="Wingdings" panose="05000000000000000000" pitchFamily="2" charset="2"/>
              <a:buChar char="q"/>
            </a:pPr>
            <a:r>
              <a:rPr lang="en-IE" dirty="0"/>
              <a:t>Solve whatever your product or service helps them solve=</a:t>
            </a:r>
          </a:p>
          <a:p>
            <a:pPr hangingPunct="0"/>
            <a:r>
              <a:rPr lang="en-IE" dirty="0"/>
              <a:t> </a:t>
            </a:r>
          </a:p>
          <a:p>
            <a:pPr hangingPunct="0"/>
            <a:r>
              <a:rPr lang="en-IE" b="1" dirty="0"/>
              <a:t>EIGHTTH REALITY</a:t>
            </a:r>
            <a:endParaRPr lang="en-IE" dirty="0"/>
          </a:p>
          <a:p>
            <a:pPr algn="ctr"/>
            <a:endParaRPr lang="en-IE" dirty="0"/>
          </a:p>
        </p:txBody>
      </p:sp>
    </p:spTree>
    <p:extLst>
      <p:ext uri="{BB962C8B-B14F-4D97-AF65-F5344CB8AC3E}">
        <p14:creationId xmlns:p14="http://schemas.microsoft.com/office/powerpoint/2010/main" val="1694998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ABA445-0BAC-4C23-A29E-1A3AE6281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1157</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Wingdings</vt:lpstr>
      <vt:lpstr>Wingdings 3</vt:lpstr>
      <vt:lpstr>Ion</vt:lpstr>
      <vt:lpstr>Sales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2017-04-17T14:13:06Z</dcterms:created>
  <dcterms:modified xsi:type="dcterms:W3CDTF">2017-04-17T20:14:49Z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TC040144389991</vt:lpwstr>
  </property>
</Properties>
</file>